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handoutMasterIdLst>
    <p:handoutMasterId r:id="rId3"/>
  </p:handoutMasterIdLst>
  <p:sldIdLst>
    <p:sldId id="258" r:id="rId2"/>
  </p:sldIdLst>
  <p:sldSz cx="6858000" cy="9144000" type="letter"/>
  <p:notesSz cx="7010400" cy="9296400"/>
  <p:embeddedFontLst>
    <p:embeddedFont>
      <p:font typeface="Open Sans Light" panose="020B0306030504020204" pitchFamily="34" charset="0"/>
      <p:regular r:id="rId4"/>
      <p:italic r:id="rId5"/>
    </p:embeddedFont>
    <p:embeddedFont>
      <p:font typeface="Pompiere " panose="020B0604020202020204" charset="0"/>
      <p:regular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786"/>
    <a:srgbClr val="D4A97E"/>
    <a:srgbClr val="FFCC00"/>
    <a:srgbClr val="4BCD9B"/>
    <a:srgbClr val="66FF33"/>
    <a:srgbClr val="99FF33"/>
    <a:srgbClr val="FF33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DB016A-897A-4450-BFDB-F4478F551DE7}" v="1" dt="2023-01-17T18:49:20.7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6" autoAdjust="0"/>
    <p:restoredTop sz="94660"/>
  </p:normalViewPr>
  <p:slideViewPr>
    <p:cSldViewPr snapToGrid="0" showGuides="1">
      <p:cViewPr varScale="1">
        <p:scale>
          <a:sx n="62" d="100"/>
          <a:sy n="62" d="100"/>
        </p:scale>
        <p:origin x="2434" y="62"/>
      </p:cViewPr>
      <p:guideLst>
        <p:guide orient="horz" pos="2880"/>
        <p:guide pos="2160"/>
      </p:guideLst>
    </p:cSldViewPr>
  </p:slideViewPr>
  <p:notesTextViewPr>
    <p:cViewPr>
      <p:scale>
        <a:sx n="1" d="1"/>
        <a:sy n="1" d="1"/>
      </p:scale>
      <p:origin x="0" y="0"/>
    </p:cViewPr>
  </p:notesTextViewPr>
  <p:notesViewPr>
    <p:cSldViewPr snapToGrid="0" showGuides="1">
      <p:cViewPr varScale="1">
        <p:scale>
          <a:sx n="53" d="100"/>
          <a:sy n="53" d="100"/>
        </p:scale>
        <p:origin x="254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handoutMaster" Target="handoutMasters/handoutMaster1.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microsoft.com/office/2016/11/relationships/changesInfo" Target="changesInfos/changesInfo1.xml"/><Relationship Id="rId5" Type="http://schemas.openxmlformats.org/officeDocument/2006/relationships/font" Target="fonts/font2.fntdata"/><Relationship Id="rId10" Type="http://schemas.openxmlformats.org/officeDocument/2006/relationships/tableStyles" Target="tableStyles.xml"/><Relationship Id="rId4" Type="http://schemas.openxmlformats.org/officeDocument/2006/relationships/font" Target="fonts/font1.fntdata"/><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t, Rachel" userId="96facdad-1256-4957-a45d-d0d5f088aaf0" providerId="ADAL" clId="{55DB016A-897A-4450-BFDB-F4478F551DE7}"/>
    <pc:docChg chg="undo custSel modSld">
      <pc:chgData name="Rost, Rachel" userId="96facdad-1256-4957-a45d-d0d5f088aaf0" providerId="ADAL" clId="{55DB016A-897A-4450-BFDB-F4478F551DE7}" dt="2023-01-23T15:28:16.188" v="298" actId="6549"/>
      <pc:docMkLst>
        <pc:docMk/>
      </pc:docMkLst>
      <pc:sldChg chg="modSp mod">
        <pc:chgData name="Rost, Rachel" userId="96facdad-1256-4957-a45d-d0d5f088aaf0" providerId="ADAL" clId="{55DB016A-897A-4450-BFDB-F4478F551DE7}" dt="2023-01-23T15:28:16.188" v="298" actId="6549"/>
        <pc:sldMkLst>
          <pc:docMk/>
          <pc:sldMk cId="767605432" sldId="258"/>
        </pc:sldMkLst>
        <pc:spChg chg="mod">
          <ac:chgData name="Rost, Rachel" userId="96facdad-1256-4957-a45d-d0d5f088aaf0" providerId="ADAL" clId="{55DB016A-897A-4450-BFDB-F4478F551DE7}" dt="2023-01-17T18:55:46.680" v="27" actId="207"/>
          <ac:spMkLst>
            <pc:docMk/>
            <pc:sldMk cId="767605432" sldId="258"/>
            <ac:spMk id="2" creationId="{00000000-0000-0000-0000-000000000000}"/>
          </ac:spMkLst>
        </pc:spChg>
        <pc:spChg chg="mod">
          <ac:chgData name="Rost, Rachel" userId="96facdad-1256-4957-a45d-d0d5f088aaf0" providerId="ADAL" clId="{55DB016A-897A-4450-BFDB-F4478F551DE7}" dt="2023-01-23T15:28:16.188" v="298" actId="6549"/>
          <ac:spMkLst>
            <pc:docMk/>
            <pc:sldMk cId="767605432" sldId="258"/>
            <ac:spMk id="3" creationId="{00000000-0000-0000-0000-000000000000}"/>
          </ac:spMkLst>
        </pc:spChg>
        <pc:spChg chg="mod">
          <ac:chgData name="Rost, Rachel" userId="96facdad-1256-4957-a45d-d0d5f088aaf0" providerId="ADAL" clId="{55DB016A-897A-4450-BFDB-F4478F551DE7}" dt="2023-01-23T15:22:38.329" v="255" actId="14100"/>
          <ac:spMkLst>
            <pc:docMk/>
            <pc:sldMk cId="767605432" sldId="258"/>
            <ac:spMk id="4" creationId="{00000000-0000-0000-0000-000000000000}"/>
          </ac:spMkLst>
        </pc:spChg>
        <pc:spChg chg="mod">
          <ac:chgData name="Rost, Rachel" userId="96facdad-1256-4957-a45d-d0d5f088aaf0" providerId="ADAL" clId="{55DB016A-897A-4450-BFDB-F4478F551DE7}" dt="2023-01-23T15:27:05.685" v="296" actId="122"/>
          <ac:spMkLst>
            <pc:docMk/>
            <pc:sldMk cId="767605432" sldId="258"/>
            <ac:spMk id="8" creationId="{00000000-0000-0000-0000-000000000000}"/>
          </ac:spMkLst>
        </pc:spChg>
        <pc:spChg chg="mod">
          <ac:chgData name="Rost, Rachel" userId="96facdad-1256-4957-a45d-d0d5f088aaf0" providerId="ADAL" clId="{55DB016A-897A-4450-BFDB-F4478F551DE7}" dt="2023-01-23T15:23:45.409" v="261" actId="1076"/>
          <ac:spMkLst>
            <pc:docMk/>
            <pc:sldMk cId="767605432" sldId="258"/>
            <ac:spMk id="10" creationId="{00000000-0000-0000-0000-000000000000}"/>
          </ac:spMkLst>
        </pc:spChg>
        <pc:spChg chg="mod">
          <ac:chgData name="Rost, Rachel" userId="96facdad-1256-4957-a45d-d0d5f088aaf0" providerId="ADAL" clId="{55DB016A-897A-4450-BFDB-F4478F551DE7}" dt="2023-01-23T15:24:06.559" v="263" actId="1076"/>
          <ac:spMkLst>
            <pc:docMk/>
            <pc:sldMk cId="767605432" sldId="258"/>
            <ac:spMk id="11" creationId="{00000000-0000-0000-0000-000000000000}"/>
          </ac:spMkLst>
        </pc:spChg>
        <pc:spChg chg="mod">
          <ac:chgData name="Rost, Rachel" userId="96facdad-1256-4957-a45d-d0d5f088aaf0" providerId="ADAL" clId="{55DB016A-897A-4450-BFDB-F4478F551DE7}" dt="2023-01-23T15:24:12.823" v="264" actId="1076"/>
          <ac:spMkLst>
            <pc:docMk/>
            <pc:sldMk cId="767605432" sldId="258"/>
            <ac:spMk id="12" creationId="{00000000-0000-0000-0000-000000000000}"/>
          </ac:spMkLst>
        </pc:spChg>
        <pc:spChg chg="mod">
          <ac:chgData name="Rost, Rachel" userId="96facdad-1256-4957-a45d-d0d5f088aaf0" providerId="ADAL" clId="{55DB016A-897A-4450-BFDB-F4478F551DE7}" dt="2023-01-23T15:27:52.643" v="297" actId="1076"/>
          <ac:spMkLst>
            <pc:docMk/>
            <pc:sldMk cId="767605432" sldId="258"/>
            <ac:spMk id="13" creationId="{00000000-0000-0000-0000-000000000000}"/>
          </ac:spMkLst>
        </pc:spChg>
        <pc:spChg chg="mod">
          <ac:chgData name="Rost, Rachel" userId="96facdad-1256-4957-a45d-d0d5f088aaf0" providerId="ADAL" clId="{55DB016A-897A-4450-BFDB-F4478F551DE7}" dt="2023-01-23T15:26:46.712" v="295" actId="1076"/>
          <ac:spMkLst>
            <pc:docMk/>
            <pc:sldMk cId="767605432" sldId="258"/>
            <ac:spMk id="14" creationId="{00000000-0000-0000-0000-000000000000}"/>
          </ac:spMkLst>
        </pc:spChg>
        <pc:spChg chg="mod">
          <ac:chgData name="Rost, Rachel" userId="96facdad-1256-4957-a45d-d0d5f088aaf0" providerId="ADAL" clId="{55DB016A-897A-4450-BFDB-F4478F551DE7}" dt="2023-01-23T15:24:20.285" v="265" actId="1076"/>
          <ac:spMkLst>
            <pc:docMk/>
            <pc:sldMk cId="767605432" sldId="258"/>
            <ac:spMk id="16" creationId="{00000000-0000-0000-0000-000000000000}"/>
          </ac:spMkLst>
        </pc:spChg>
        <pc:spChg chg="mod">
          <ac:chgData name="Rost, Rachel" userId="96facdad-1256-4957-a45d-d0d5f088aaf0" providerId="ADAL" clId="{55DB016A-897A-4450-BFDB-F4478F551DE7}" dt="2023-01-23T15:24:25.209" v="266" actId="1076"/>
          <ac:spMkLst>
            <pc:docMk/>
            <pc:sldMk cId="767605432" sldId="258"/>
            <ac:spMk id="17" creationId="{00000000-0000-0000-0000-000000000000}"/>
          </ac:spMkLst>
        </pc:spChg>
        <pc:spChg chg="mod">
          <ac:chgData name="Rost, Rachel" userId="96facdad-1256-4957-a45d-d0d5f088aaf0" providerId="ADAL" clId="{55DB016A-897A-4450-BFDB-F4478F551DE7}" dt="2023-01-23T15:24:55.589" v="271" actId="1076"/>
          <ac:spMkLst>
            <pc:docMk/>
            <pc:sldMk cId="767605432" sldId="258"/>
            <ac:spMk id="18" creationId="{00000000-0000-0000-0000-000000000000}"/>
          </ac:spMkLst>
        </pc:spChg>
        <pc:spChg chg="mod">
          <ac:chgData name="Rost, Rachel" userId="96facdad-1256-4957-a45d-d0d5f088aaf0" providerId="ADAL" clId="{55DB016A-897A-4450-BFDB-F4478F551DE7}" dt="2023-01-23T15:24:51.137" v="270" actId="1076"/>
          <ac:spMkLst>
            <pc:docMk/>
            <pc:sldMk cId="767605432" sldId="258"/>
            <ac:spMk id="19" creationId="{00000000-0000-0000-0000-000000000000}"/>
          </ac:spMkLst>
        </pc:spChg>
        <pc:spChg chg="mod">
          <ac:chgData name="Rost, Rachel" userId="96facdad-1256-4957-a45d-d0d5f088aaf0" providerId="ADAL" clId="{55DB016A-897A-4450-BFDB-F4478F551DE7}" dt="2023-01-23T15:24:40.887" v="268" actId="1076"/>
          <ac:spMkLst>
            <pc:docMk/>
            <pc:sldMk cId="767605432" sldId="258"/>
            <ac:spMk id="20" creationId="{00000000-0000-0000-0000-000000000000}"/>
          </ac:spMkLst>
        </pc:spChg>
        <pc:spChg chg="mod">
          <ac:chgData name="Rost, Rachel" userId="96facdad-1256-4957-a45d-d0d5f088aaf0" providerId="ADAL" clId="{55DB016A-897A-4450-BFDB-F4478F551DE7}" dt="2023-01-23T15:24:44.223" v="269" actId="1076"/>
          <ac:spMkLst>
            <pc:docMk/>
            <pc:sldMk cId="767605432" sldId="258"/>
            <ac:spMk id="21" creationId="{00000000-0000-0000-0000-000000000000}"/>
          </ac:spMkLst>
        </pc:spChg>
        <pc:spChg chg="mod">
          <ac:chgData name="Rost, Rachel" userId="96facdad-1256-4957-a45d-d0d5f088aaf0" providerId="ADAL" clId="{55DB016A-897A-4450-BFDB-F4478F551DE7}" dt="2023-01-23T15:22:43.801" v="256" actId="1076"/>
          <ac:spMkLst>
            <pc:docMk/>
            <pc:sldMk cId="767605432" sldId="258"/>
            <ac:spMk id="25" creationId="{00000000-0000-0000-0000-000000000000}"/>
          </ac:spMkLst>
        </pc:spChg>
        <pc:spChg chg="mod">
          <ac:chgData name="Rost, Rachel" userId="96facdad-1256-4957-a45d-d0d5f088aaf0" providerId="ADAL" clId="{55DB016A-897A-4450-BFDB-F4478F551DE7}" dt="2023-01-23T15:26:25.113" v="294" actId="1076"/>
          <ac:spMkLst>
            <pc:docMk/>
            <pc:sldMk cId="767605432" sldId="258"/>
            <ac:spMk id="26" creationId="{00000000-0000-0000-0000-000000000000}"/>
          </ac:spMkLst>
        </pc:spChg>
        <pc:spChg chg="mod">
          <ac:chgData name="Rost, Rachel" userId="96facdad-1256-4957-a45d-d0d5f088aaf0" providerId="ADAL" clId="{55DB016A-897A-4450-BFDB-F4478F551DE7}" dt="2023-01-23T15:25:04.581" v="272" actId="1076"/>
          <ac:spMkLst>
            <pc:docMk/>
            <pc:sldMk cId="767605432" sldId="258"/>
            <ac:spMk id="27" creationId="{00000000-0000-0000-0000-000000000000}"/>
          </ac:spMkLst>
        </pc:spChg>
        <pc:spChg chg="mod">
          <ac:chgData name="Rost, Rachel" userId="96facdad-1256-4957-a45d-d0d5f088aaf0" providerId="ADAL" clId="{55DB016A-897A-4450-BFDB-F4478F551DE7}" dt="2023-01-23T15:25:08.387" v="273" actId="1076"/>
          <ac:spMkLst>
            <pc:docMk/>
            <pc:sldMk cId="767605432" sldId="258"/>
            <ac:spMk id="29" creationId="{00000000-0000-0000-0000-000000000000}"/>
          </ac:spMkLst>
        </pc:spChg>
        <pc:spChg chg="mod">
          <ac:chgData name="Rost, Rachel" userId="96facdad-1256-4957-a45d-d0d5f088aaf0" providerId="ADAL" clId="{55DB016A-897A-4450-BFDB-F4478F551DE7}" dt="2023-01-23T15:25:13.901" v="274" actId="1076"/>
          <ac:spMkLst>
            <pc:docMk/>
            <pc:sldMk cId="767605432" sldId="258"/>
            <ac:spMk id="30"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953BA06-4A16-40E9-8730-D2CE8F64176C}" type="datetimeFigureOut">
              <a:rPr lang="en-US" smtClean="0"/>
              <a:t>1/30/2024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3D7DE91-8CF2-4510-8BF7-D237584AF257}" type="slidenum">
              <a:rPr lang="en-US" smtClean="0"/>
              <a:t>‹#›</a:t>
            </a:fld>
            <a:endParaRPr lang="en-US"/>
          </a:p>
        </p:txBody>
      </p:sp>
    </p:spTree>
    <p:extLst>
      <p:ext uri="{BB962C8B-B14F-4D97-AF65-F5344CB8AC3E}">
        <p14:creationId xmlns:p14="http://schemas.microsoft.com/office/powerpoint/2010/main" val="147982017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8F3B6F-EE77-45F3-8ADC-61D5DF62CC9C}"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90587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8F3B6F-EE77-45F3-8ADC-61D5DF62CC9C}"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1511120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F3B6F-EE77-45F3-8ADC-61D5DF62CC9C}"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2386625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8F3B6F-EE77-45F3-8ADC-61D5DF62CC9C}"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1540590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8F3B6F-EE77-45F3-8ADC-61D5DF62CC9C}" type="datetimeFigureOut">
              <a:rPr lang="en-US" smtClean="0"/>
              <a:t>1/30/2024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166445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8F3B6F-EE77-45F3-8ADC-61D5DF62CC9C}" type="datetimeFigureOut">
              <a:rPr lang="en-US" smtClean="0"/>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192546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8F3B6F-EE77-45F3-8ADC-61D5DF62CC9C}" type="datetimeFigureOut">
              <a:rPr lang="en-US" smtClean="0"/>
              <a:t>1/30/2024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4286581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68F3B6F-EE77-45F3-8ADC-61D5DF62CC9C}"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1881637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68F3B6F-EE77-45F3-8ADC-61D5DF62CC9C}"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497011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8F3B6F-EE77-45F3-8ADC-61D5DF62CC9C}"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71089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8F3B6F-EE77-45F3-8ADC-61D5DF62CC9C}"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D40D97-33F6-4971-95A1-2EC61B1102BF}" type="slidenum">
              <a:rPr lang="en-US" smtClean="0"/>
              <a:t>‹#›</a:t>
            </a:fld>
            <a:endParaRPr lang="en-US"/>
          </a:p>
        </p:txBody>
      </p:sp>
    </p:spTree>
    <p:extLst>
      <p:ext uri="{BB962C8B-B14F-4D97-AF65-F5344CB8AC3E}">
        <p14:creationId xmlns:p14="http://schemas.microsoft.com/office/powerpoint/2010/main" val="4124722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D68F3B6F-EE77-45F3-8ADC-61D5DF62CC9C}" type="datetimeFigureOut">
              <a:rPr lang="en-US" smtClean="0"/>
              <a:t>1/30/2024</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F5D40D97-33F6-4971-95A1-2EC61B1102BF}" type="slidenum">
              <a:rPr lang="en-US" smtClean="0"/>
              <a:t>‹#›</a:t>
            </a:fld>
            <a:endParaRPr lang="en-US"/>
          </a:p>
        </p:txBody>
      </p:sp>
    </p:spTree>
    <p:extLst>
      <p:ext uri="{BB962C8B-B14F-4D97-AF65-F5344CB8AC3E}">
        <p14:creationId xmlns:p14="http://schemas.microsoft.com/office/powerpoint/2010/main" val="135714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141215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 y="1412150"/>
            <a:ext cx="1745673" cy="77318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bg2">
                    <a:lumMod val="50000"/>
                  </a:schemeClr>
                </a:solidFill>
              </a:rPr>
              <a:t>Improvement Updates</a:t>
            </a:r>
            <a:r>
              <a:rPr lang="en-US" sz="1200" dirty="0">
                <a:solidFill>
                  <a:schemeClr val="bg2">
                    <a:lumMod val="50000"/>
                  </a:schemeClr>
                </a:solidFill>
              </a:rPr>
              <a:t>:</a:t>
            </a:r>
          </a:p>
          <a:p>
            <a:pPr marL="285750" indent="-285750">
              <a:buFont typeface="Arial" panose="020B0604020202020204" pitchFamily="34" charset="0"/>
              <a:buChar char="•"/>
            </a:pPr>
            <a:r>
              <a:rPr lang="en-US" sz="1200" dirty="0">
                <a:solidFill>
                  <a:schemeClr val="bg2">
                    <a:lumMod val="50000"/>
                  </a:schemeClr>
                </a:solidFill>
              </a:rPr>
              <a:t>Landscaping completed along SE berm on Heydenreich, weed control completed, diseased trees sprayed, dead trees removed.</a:t>
            </a:r>
          </a:p>
          <a:p>
            <a:pPr marL="285750" indent="-285750">
              <a:buFont typeface="Arial" panose="020B0604020202020204" pitchFamily="34" charset="0"/>
              <a:buChar char="•"/>
            </a:pPr>
            <a:r>
              <a:rPr lang="en-US" sz="1200" dirty="0">
                <a:solidFill>
                  <a:schemeClr val="bg2">
                    <a:lumMod val="50000"/>
                  </a:schemeClr>
                </a:solidFill>
              </a:rPr>
              <a:t>Sprinkler Repairs – additional heads replaced, relocated where needed. </a:t>
            </a:r>
          </a:p>
          <a:p>
            <a:pPr marL="285750" indent="-285750">
              <a:buFont typeface="Arial" panose="020B0604020202020204" pitchFamily="34" charset="0"/>
              <a:buChar char="•"/>
            </a:pPr>
            <a:endParaRPr lang="en-US" sz="1200" dirty="0">
              <a:solidFill>
                <a:schemeClr val="bg2">
                  <a:lumMod val="50000"/>
                </a:schemeClr>
              </a:solidFill>
            </a:endParaRPr>
          </a:p>
          <a:p>
            <a:r>
              <a:rPr lang="en-US" sz="1200" b="1" dirty="0">
                <a:solidFill>
                  <a:schemeClr val="bg2">
                    <a:lumMod val="50000"/>
                  </a:schemeClr>
                </a:solidFill>
              </a:rPr>
              <a:t>23 Mile Entrance:</a:t>
            </a:r>
          </a:p>
          <a:p>
            <a:pPr marL="171450" indent="-171450">
              <a:buFont typeface="Arial" panose="020B0604020202020204" pitchFamily="34" charset="0"/>
              <a:buChar char="•"/>
            </a:pPr>
            <a:r>
              <a:rPr lang="en-US" sz="1200" dirty="0">
                <a:solidFill>
                  <a:schemeClr val="bg2">
                    <a:lumMod val="50000"/>
                  </a:schemeClr>
                </a:solidFill>
              </a:rPr>
              <a:t>Electrical and sprinkler lines that were damaged during construction will be replaced in the spring</a:t>
            </a:r>
          </a:p>
          <a:p>
            <a:pPr marL="171450" indent="-171450">
              <a:buFont typeface="Arial" panose="020B0604020202020204" pitchFamily="34" charset="0"/>
              <a:buChar char="•"/>
            </a:pPr>
            <a:r>
              <a:rPr lang="en-US" sz="1200" dirty="0">
                <a:solidFill>
                  <a:schemeClr val="bg2">
                    <a:lumMod val="50000"/>
                  </a:schemeClr>
                </a:solidFill>
              </a:rPr>
              <a:t>Township contractor will be reimbursing HOA for cost of repairs.</a:t>
            </a:r>
          </a:p>
          <a:p>
            <a:pPr marL="171450" indent="-171450">
              <a:buFont typeface="Arial" panose="020B0604020202020204" pitchFamily="34" charset="0"/>
              <a:buChar char="•"/>
            </a:pPr>
            <a:r>
              <a:rPr lang="en-US" sz="1200" dirty="0">
                <a:solidFill>
                  <a:schemeClr val="bg2">
                    <a:lumMod val="50000"/>
                  </a:schemeClr>
                </a:solidFill>
              </a:rPr>
              <a:t>Depending on budget, the landscape at both signs will be cleaned up to match the other two signs and trees/shrubs next to the signs will be cleaned up.</a:t>
            </a:r>
          </a:p>
          <a:p>
            <a:pPr marL="171450" indent="-171450">
              <a:buFont typeface="Arial" panose="020B0604020202020204" pitchFamily="34" charset="0"/>
              <a:buChar char="•"/>
            </a:pPr>
            <a:endParaRPr lang="en-US" sz="1200" dirty="0">
              <a:solidFill>
                <a:schemeClr val="bg2">
                  <a:lumMod val="50000"/>
                </a:schemeClr>
              </a:solidFill>
            </a:endParaRPr>
          </a:p>
          <a:p>
            <a:pPr marL="171450" indent="-171450">
              <a:buFont typeface="Arial" panose="020B0604020202020204" pitchFamily="34" charset="0"/>
              <a:buChar char="•"/>
            </a:pPr>
            <a:endParaRPr lang="en-US" sz="1200" dirty="0">
              <a:solidFill>
                <a:schemeClr val="bg2">
                  <a:lumMod val="50000"/>
                </a:schemeClr>
              </a:solidFill>
            </a:endParaRPr>
          </a:p>
          <a:p>
            <a:pPr marL="285750" indent="-285750">
              <a:buFont typeface="Arial" panose="020B0604020202020204" pitchFamily="34" charset="0"/>
              <a:buChar char="•"/>
            </a:pPr>
            <a:endParaRPr lang="en-US" sz="1200" dirty="0">
              <a:solidFill>
                <a:schemeClr val="bg2">
                  <a:lumMod val="50000"/>
                </a:schemeClr>
              </a:solidFill>
            </a:endParaRPr>
          </a:p>
          <a:p>
            <a:pPr marL="285750" indent="-285750">
              <a:buFont typeface="Arial" panose="020B0604020202020204" pitchFamily="34" charset="0"/>
              <a:buChar char="•"/>
            </a:pPr>
            <a:endParaRPr lang="en-US" sz="1200" dirty="0">
              <a:solidFill>
                <a:schemeClr val="bg2">
                  <a:lumMod val="50000"/>
                </a:schemeClr>
              </a:solidFill>
            </a:endParaRPr>
          </a:p>
          <a:p>
            <a:pPr marL="285750" indent="-285750">
              <a:buFont typeface="Arial" panose="020B0604020202020204" pitchFamily="34" charset="0"/>
              <a:buChar char="•"/>
            </a:pPr>
            <a:endParaRPr lang="en-US" sz="1200" dirty="0">
              <a:solidFill>
                <a:schemeClr val="bg2">
                  <a:lumMod val="50000"/>
                </a:schemeClr>
              </a:solidFill>
            </a:endParaRPr>
          </a:p>
          <a:p>
            <a:endParaRPr lang="en-US" sz="1200" dirty="0">
              <a:solidFill>
                <a:schemeClr val="bg2">
                  <a:lumMod val="50000"/>
                </a:schemeClr>
              </a:solidFill>
            </a:endParaRPr>
          </a:p>
        </p:txBody>
      </p:sp>
      <p:sp>
        <p:nvSpPr>
          <p:cNvPr id="4" name="Rectangle 3"/>
          <p:cNvSpPr/>
          <p:nvPr/>
        </p:nvSpPr>
        <p:spPr>
          <a:xfrm>
            <a:off x="1745672" y="7048079"/>
            <a:ext cx="5122506" cy="209591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bwMode="white">
          <a:xfrm>
            <a:off x="205273" y="166228"/>
            <a:ext cx="6421631" cy="923330"/>
          </a:xfrm>
          <a:prstGeom prst="rect">
            <a:avLst/>
          </a:prstGeom>
          <a:noFill/>
        </p:spPr>
        <p:txBody>
          <a:bodyPr wrap="square" rtlCol="0">
            <a:spAutoFit/>
          </a:bodyPr>
          <a:lstStyle/>
          <a:p>
            <a:pPr algn="ctr"/>
            <a:r>
              <a:rPr lang="en-US" sz="5400" spc="300" dirty="0">
                <a:solidFill>
                  <a:schemeClr val="bg1"/>
                </a:solidFill>
                <a:latin typeface="Pompiere " panose="02000000000000000000" pitchFamily="2" charset="0"/>
              </a:rPr>
              <a:t>Buckingham Village News</a:t>
            </a:r>
          </a:p>
        </p:txBody>
      </p:sp>
      <p:sp>
        <p:nvSpPr>
          <p:cNvPr id="7" name="TextBox 6"/>
          <p:cNvSpPr txBox="1"/>
          <p:nvPr/>
        </p:nvSpPr>
        <p:spPr bwMode="white">
          <a:xfrm>
            <a:off x="637674" y="962522"/>
            <a:ext cx="5594684" cy="461665"/>
          </a:xfrm>
          <a:prstGeom prst="rect">
            <a:avLst/>
          </a:prstGeom>
          <a:noFill/>
        </p:spPr>
        <p:txBody>
          <a:bodyPr wrap="square" rtlCol="0">
            <a:spAutoFit/>
          </a:bodyPr>
          <a:lstStyle/>
          <a:p>
            <a:pPr algn="ctr"/>
            <a:r>
              <a:rPr lang="en-US" sz="2400" dirty="0">
                <a:solidFill>
                  <a:schemeClr val="bg1"/>
                </a:solidFill>
                <a:latin typeface="Pompiere " panose="02000000000000000000" pitchFamily="2" charset="0"/>
                <a:sym typeface="Wingdings" panose="05000000000000000000" pitchFamily="2" charset="2"/>
              </a:rPr>
              <a:t>BuckinghamVillageAssociation.com   bvsahoa@gmail.com   </a:t>
            </a:r>
            <a:endParaRPr lang="en-US" sz="2400" dirty="0">
              <a:solidFill>
                <a:schemeClr val="bg1"/>
              </a:solidFill>
              <a:latin typeface="Pompiere " panose="02000000000000000000" pitchFamily="2" charset="0"/>
            </a:endParaRPr>
          </a:p>
        </p:txBody>
      </p:sp>
      <p:sp>
        <p:nvSpPr>
          <p:cNvPr id="8" name="TextBox 7"/>
          <p:cNvSpPr txBox="1"/>
          <p:nvPr/>
        </p:nvSpPr>
        <p:spPr>
          <a:xfrm>
            <a:off x="1853600" y="1440306"/>
            <a:ext cx="5004400" cy="584775"/>
          </a:xfrm>
          <a:prstGeom prst="rect">
            <a:avLst/>
          </a:prstGeom>
          <a:noFill/>
        </p:spPr>
        <p:txBody>
          <a:bodyPr wrap="square" rtlCol="0">
            <a:spAutoFit/>
          </a:bodyPr>
          <a:lstStyle/>
          <a:p>
            <a:pPr algn="ctr"/>
            <a:r>
              <a:rPr lang="en-US" sz="3200" dirty="0">
                <a:latin typeface="Pompiere " panose="02000000000000000000" pitchFamily="2" charset="0"/>
              </a:rPr>
              <a:t>Information/Update</a:t>
            </a:r>
          </a:p>
        </p:txBody>
      </p:sp>
      <p:sp>
        <p:nvSpPr>
          <p:cNvPr id="13" name="TextBox 12"/>
          <p:cNvSpPr txBox="1"/>
          <p:nvPr/>
        </p:nvSpPr>
        <p:spPr>
          <a:xfrm>
            <a:off x="1853600" y="1933852"/>
            <a:ext cx="2153573" cy="5210401"/>
          </a:xfrm>
          <a:prstGeom prst="rect">
            <a:avLst/>
          </a:prstGeom>
          <a:noFill/>
        </p:spPr>
        <p:txBody>
          <a:bodyPr wrap="square" rtlCol="0">
            <a:spAutoFit/>
          </a:bodyPr>
          <a:lstStyle/>
          <a:p>
            <a:pPr>
              <a:lnSpc>
                <a:spcPts val="1600"/>
              </a:lnSpc>
            </a:pPr>
            <a:r>
              <a:rPr lang="en-US" sz="1200" dirty="0">
                <a:latin typeface="Open Sans Light" panose="020B0306030504020204" pitchFamily="34" charset="0"/>
                <a:ea typeface="Open Sans Light" panose="020B0306030504020204" pitchFamily="34" charset="0"/>
                <a:cs typeface="Open Sans Light" panose="020B0306030504020204" pitchFamily="34" charset="0"/>
              </a:rPr>
              <a:t>The asphalt sidewalks along Heydenreich are severely damaged after years of neglect and snowplow damage. There is a section currently fenced in by the township that must be replaced as soon as possible as it poses a safety hazard. If we do not replace it, the township will come in and have someone complete the repairs resulting in double the cost for the HOA. The township has agreed to the use of concrete instead of asphalt as it is more cost effective and does not require the maintenance that asphalt would require. The quotes we have received so far from three different cement contractors' range from </a:t>
            </a:r>
          </a:p>
          <a:p>
            <a:pPr>
              <a:lnSpc>
                <a:spcPts val="1600"/>
              </a:lnSpc>
            </a:pPr>
            <a:r>
              <a:rPr lang="en-US" sz="1200" dirty="0">
                <a:latin typeface="Open Sans Light" panose="020B0306030504020204" pitchFamily="34" charset="0"/>
                <a:ea typeface="Open Sans Light" panose="020B0306030504020204" pitchFamily="34" charset="0"/>
                <a:cs typeface="Open Sans Light" panose="020B0306030504020204" pitchFamily="34" charset="0"/>
              </a:rPr>
              <a:t> </a:t>
            </a:r>
          </a:p>
        </p:txBody>
      </p:sp>
      <p:sp>
        <p:nvSpPr>
          <p:cNvPr id="26" name="TextBox 25"/>
          <p:cNvSpPr txBox="1"/>
          <p:nvPr/>
        </p:nvSpPr>
        <p:spPr>
          <a:xfrm>
            <a:off x="1802241" y="7147808"/>
            <a:ext cx="4824663" cy="1384995"/>
          </a:xfrm>
          <a:prstGeom prst="rect">
            <a:avLst/>
          </a:prstGeom>
          <a:noFill/>
        </p:spPr>
        <p:txBody>
          <a:bodyPr wrap="square" rtlCol="0">
            <a:spAutoFit/>
          </a:bodyPr>
          <a:lstStyle/>
          <a:p>
            <a:pPr algn="ctr"/>
            <a:r>
              <a:rPr lang="en-US" sz="1400" b="1" dirty="0">
                <a:latin typeface="Pompiere " panose="02000000000000000000" pitchFamily="2" charset="0"/>
              </a:rPr>
              <a:t>REMINDERS: </a:t>
            </a:r>
            <a:r>
              <a:rPr lang="en-US" sz="1400" dirty="0">
                <a:latin typeface="Pompiere " panose="02000000000000000000" pitchFamily="2" charset="0"/>
              </a:rPr>
              <a:t>Please make sure your driveway and sidewalks are clear of snow and ice, trees and shrubs around walkways are trimmed so they're not impeding the sidewalks, cars are not parked blocking sidewalks, that you are picking up after your animals, and respecting others property. Also remember to fill out an Architectural Request Form found on our website and email it to the HOA anytime you are making changes to the outside or your home. We hope everyone has a great year ahead!</a:t>
            </a:r>
            <a:endParaRPr lang="en-US" sz="1200" dirty="0">
              <a:latin typeface="Pompiere " panose="02000000000000000000" pitchFamily="2" charset="0"/>
            </a:endParaRPr>
          </a:p>
        </p:txBody>
      </p:sp>
      <p:sp>
        <p:nvSpPr>
          <p:cNvPr id="36" name="TextBox 35"/>
          <p:cNvSpPr txBox="1"/>
          <p:nvPr/>
        </p:nvSpPr>
        <p:spPr>
          <a:xfrm>
            <a:off x="90586" y="7925510"/>
            <a:ext cx="1564498" cy="1015663"/>
          </a:xfrm>
          <a:prstGeom prst="rect">
            <a:avLst/>
          </a:prstGeom>
          <a:noFill/>
        </p:spPr>
        <p:txBody>
          <a:bodyPr wrap="square" rtlCol="0">
            <a:spAutoFit/>
          </a:bodyPr>
          <a:lstStyle/>
          <a:p>
            <a:r>
              <a:rPr lang="en-US" sz="1200" b="1" dirty="0">
                <a:latin typeface="Open Sans Light" panose="020B0306030504020204" pitchFamily="34" charset="0"/>
                <a:ea typeface="Open Sans Light" panose="020B0306030504020204" pitchFamily="34" charset="0"/>
                <a:cs typeface="Open Sans Light" panose="020B0306030504020204" pitchFamily="34" charset="0"/>
              </a:rPr>
              <a:t>Be sure to check our website and subscribe to be notified when updates are posted!</a:t>
            </a:r>
          </a:p>
        </p:txBody>
      </p:sp>
      <p:pic>
        <p:nvPicPr>
          <p:cNvPr id="9" name="Picture 8">
            <a:extLst>
              <a:ext uri="{FF2B5EF4-FFF2-40B4-BE49-F238E27FC236}">
                <a16:creationId xmlns:a16="http://schemas.microsoft.com/office/drawing/2014/main" id="{C2909489-619D-4063-928B-6C3AF37B1B29}"/>
              </a:ext>
            </a:extLst>
          </p:cNvPr>
          <p:cNvPicPr>
            <a:picLocks noChangeAspect="1"/>
          </p:cNvPicPr>
          <p:nvPr/>
        </p:nvPicPr>
        <p:blipFill>
          <a:blip r:embed="rId2"/>
          <a:stretch>
            <a:fillRect/>
          </a:stretch>
        </p:blipFill>
        <p:spPr>
          <a:xfrm>
            <a:off x="4157424" y="2010457"/>
            <a:ext cx="2319228" cy="1913192"/>
          </a:xfrm>
          <a:prstGeom prst="rect">
            <a:avLst/>
          </a:prstGeom>
        </p:spPr>
      </p:pic>
      <p:sp>
        <p:nvSpPr>
          <p:cNvPr id="15" name="TextBox 14">
            <a:extLst>
              <a:ext uri="{FF2B5EF4-FFF2-40B4-BE49-F238E27FC236}">
                <a16:creationId xmlns:a16="http://schemas.microsoft.com/office/drawing/2014/main" id="{8F88987E-9B0E-3158-2045-97695F5438C9}"/>
              </a:ext>
            </a:extLst>
          </p:cNvPr>
          <p:cNvSpPr txBox="1"/>
          <p:nvPr/>
        </p:nvSpPr>
        <p:spPr>
          <a:xfrm>
            <a:off x="4087980" y="4026816"/>
            <a:ext cx="2475897" cy="2862322"/>
          </a:xfrm>
          <a:prstGeom prst="rect">
            <a:avLst/>
          </a:prstGeom>
          <a:noFill/>
        </p:spPr>
        <p:txBody>
          <a:bodyPr wrap="square" rtlCol="0">
            <a:spAutoFit/>
          </a:bodyPr>
          <a:lstStyle/>
          <a:p>
            <a:r>
              <a:rPr lang="en-US" sz="1200" dirty="0">
                <a:latin typeface="Open Sans Light" panose="020B0306030504020204" pitchFamily="34" charset="0"/>
                <a:ea typeface="Open Sans Light" panose="020B0306030504020204" pitchFamily="34" charset="0"/>
                <a:cs typeface="Open Sans Light" panose="020B0306030504020204" pitchFamily="34" charset="0"/>
              </a:rPr>
              <a:t>$50k - $100k depending on if we replace just the severely damaged section or the full length of sidewalk on both sides of Heydenreich. Since we cannot properly determine the full cost of this project without additional research, we will not be increasing dues at this point. However, there </a:t>
            </a:r>
            <a:r>
              <a:rPr lang="en-US" sz="1200" b="1" dirty="0">
                <a:latin typeface="Open Sans Light" panose="020B0306030504020204" pitchFamily="34" charset="0"/>
                <a:ea typeface="Open Sans Light" panose="020B0306030504020204" pitchFamily="34" charset="0"/>
                <a:cs typeface="Open Sans Light" panose="020B0306030504020204" pitchFamily="34" charset="0"/>
              </a:rPr>
              <a:t>could be a mid-year special dues assessment of $25-$50 per household. </a:t>
            </a:r>
            <a:r>
              <a:rPr lang="en-US" sz="1200" dirty="0">
                <a:latin typeface="Open Sans Light" panose="020B0306030504020204" pitchFamily="34" charset="0"/>
                <a:ea typeface="Open Sans Light" panose="020B0306030504020204" pitchFamily="34" charset="0"/>
                <a:cs typeface="Open Sans Light" panose="020B0306030504020204" pitchFamily="34" charset="0"/>
              </a:rPr>
              <a:t>Please keep a look out on our website or in the mail for more information this spring. </a:t>
            </a:r>
            <a:endParaRPr lang="en-US" sz="1200" b="1"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9" name="TextBox 18">
            <a:extLst>
              <a:ext uri="{FF2B5EF4-FFF2-40B4-BE49-F238E27FC236}">
                <a16:creationId xmlns:a16="http://schemas.microsoft.com/office/drawing/2014/main" id="{DD819C0C-54F5-9F67-E78B-2D2CEACC2F90}"/>
              </a:ext>
            </a:extLst>
          </p:cNvPr>
          <p:cNvSpPr txBox="1"/>
          <p:nvPr/>
        </p:nvSpPr>
        <p:spPr>
          <a:xfrm>
            <a:off x="1865631" y="8550506"/>
            <a:ext cx="4761273" cy="430887"/>
          </a:xfrm>
          <a:prstGeom prst="rect">
            <a:avLst/>
          </a:prstGeom>
          <a:noFill/>
        </p:spPr>
        <p:txBody>
          <a:bodyPr wrap="square" rtlCol="0">
            <a:spAutoFit/>
          </a:bodyPr>
          <a:lstStyle/>
          <a:p>
            <a:r>
              <a:rPr lang="en-US" sz="1100" b="1" dirty="0">
                <a:latin typeface="+mj-lt"/>
                <a:ea typeface="Microsoft Sans Serif" panose="020B0604020202020204" pitchFamily="34" charset="0"/>
                <a:cs typeface="Microsoft Sans Serif" panose="020B0604020202020204" pitchFamily="34" charset="0"/>
              </a:rPr>
              <a:t>IMPORTANT: Please note that the HOA and Pool Association are two separate boards with two separate dues assessments each year. </a:t>
            </a:r>
          </a:p>
        </p:txBody>
      </p:sp>
    </p:spTree>
    <p:extLst>
      <p:ext uri="{BB962C8B-B14F-4D97-AF65-F5344CB8AC3E}">
        <p14:creationId xmlns:p14="http://schemas.microsoft.com/office/powerpoint/2010/main" val="7676054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926</TotalTime>
  <Words>441</Words>
  <Application>Microsoft Office PowerPoint</Application>
  <PresentationFormat>Letter Paper (8.5x11 in)</PresentationFormat>
  <Paragraphs>21</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Calibri Light</vt:lpstr>
      <vt:lpstr>Calibri</vt:lpstr>
      <vt:lpstr>Pompiere </vt:lpstr>
      <vt:lpstr>Arial</vt:lpstr>
      <vt:lpstr>Open Sans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Gonzalez</dc:creator>
  <cp:lastModifiedBy>Rachel Rost</cp:lastModifiedBy>
  <cp:revision>66</cp:revision>
  <cp:lastPrinted>2015-01-06T22:48:41Z</cp:lastPrinted>
  <dcterms:created xsi:type="dcterms:W3CDTF">2014-11-15T02:21:14Z</dcterms:created>
  <dcterms:modified xsi:type="dcterms:W3CDTF">2024-01-30T19:03:31Z</dcterms:modified>
</cp:coreProperties>
</file>