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01" r:id="rId3"/>
    <p:sldId id="296" r:id="rId4"/>
    <p:sldId id="299" r:id="rId5"/>
    <p:sldId id="300" r:id="rId6"/>
    <p:sldId id="303" r:id="rId7"/>
    <p:sldId id="292" r:id="rId8"/>
    <p:sldId id="291" r:id="rId9"/>
    <p:sldId id="30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1" autoAdjust="0"/>
    <p:restoredTop sz="91827" autoAdjust="0"/>
  </p:normalViewPr>
  <p:slideViewPr>
    <p:cSldViewPr>
      <p:cViewPr varScale="1">
        <p:scale>
          <a:sx n="84" d="100"/>
          <a:sy n="84" d="100"/>
        </p:scale>
        <p:origin x="18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6DD40B-DABE-A442-96AC-BB0215694D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911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17626-1725-8F4A-8770-6A2B0947F40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974356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70116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00024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21133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53428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6796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88928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05091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4BEFF-3F99-7F4C-BC68-AE215FD130B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7186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0" y="5448300"/>
            <a:ext cx="83058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50" y="6134100"/>
            <a:ext cx="83058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8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077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657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52600"/>
            <a:ext cx="3657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0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7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7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728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46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228600"/>
            <a:ext cx="18669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28600"/>
            <a:ext cx="54483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0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286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467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Microsoft Sans Serif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>
                <a:latin typeface="Apple Chancery" charset="0"/>
                <a:ea typeface="Apple Chancery" charset="0"/>
                <a:cs typeface="Apple Chancery" charset="0"/>
              </a:rPr>
              <a:t>Annual Fall Meeting 2016</a:t>
            </a:r>
            <a:endParaRPr lang="ru-RU" alt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 smtClean="0">
                <a:latin typeface="Apple Chancery" charset="0"/>
                <a:ea typeface="Apple Chancery" charset="0"/>
                <a:cs typeface="Apple Chancery" charset="0"/>
              </a:rPr>
              <a:t>Buckingham Village Subdivision Association</a:t>
            </a:r>
            <a:endParaRPr lang="en-US" altLang="en-US" dirty="0">
              <a:latin typeface="Apple Chancery" charset="0"/>
              <a:ea typeface="Apple Chancery" charset="0"/>
              <a:cs typeface="Apple Chancery" charset="0"/>
            </a:endParaRPr>
          </a:p>
          <a:p>
            <a:endParaRPr lang="ru-R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127248"/>
            <a:ext cx="3429000" cy="2359152"/>
          </a:xfrm>
          <a:prstGeom prst="rect">
            <a:avLst/>
          </a:prstGeom>
        </p:spPr>
      </p:pic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6934200" cy="4953000"/>
          </a:xfrm>
        </p:spPr>
        <p:txBody>
          <a:bodyPr/>
          <a:lstStyle/>
          <a:p>
            <a:pPr marL="114300" lvl="0" indent="0">
              <a:buClr>
                <a:srgbClr val="A9A57C"/>
              </a:buClr>
              <a:buNone/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We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would appreciate for everyone to adhere to one conversation and allow the other party to finish speaking. We also ask that you be respectful and keep the conversation constructive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.</a:t>
            </a:r>
          </a:p>
          <a:p>
            <a:pPr marL="114300" lvl="0" indent="0">
              <a:buClr>
                <a:srgbClr val="A9A57C"/>
              </a:buClr>
              <a:buNone/>
            </a:pPr>
            <a:endParaRPr lang="en-US" altLang="en-US" sz="2800" dirty="0" smtClean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114300" lvl="0" indent="0">
              <a:buClr>
                <a:srgbClr val="A9A57C"/>
              </a:buClr>
              <a:buNone/>
            </a:pPr>
            <a:endParaRPr lang="en-US" altLang="en-US" sz="2800" dirty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114300" lvl="0" indent="0">
              <a:buClr>
                <a:srgbClr val="A9A57C"/>
              </a:buClr>
              <a:buNone/>
            </a:pPr>
            <a:endParaRPr lang="en-US" altLang="en-US" sz="2800" dirty="0" smtClean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114300" lvl="0" indent="0">
              <a:buClr>
                <a:srgbClr val="A9A57C"/>
              </a:buClr>
              <a:buNone/>
            </a:pPr>
            <a:endParaRPr lang="en-US" altLang="en-US" sz="2800" dirty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114300" lvl="0" indent="0">
              <a:buClr>
                <a:srgbClr val="A9A57C"/>
              </a:buClr>
              <a:buNone/>
            </a:pPr>
            <a:endParaRPr lang="en-US" altLang="en-US" sz="2800" dirty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18" charset="0"/>
                <a:ea typeface="18" charset="0"/>
                <a:cs typeface="18" charset="0"/>
              </a:rPr>
              <a:t>conversation and allow </a:t>
            </a:r>
            <a:r>
              <a:rPr lang="en-US" altLang="en-US" sz="2000" dirty="0" smtClean="0"/>
              <a:t>the other party to finish speaking. We also ask that you be respectful and keep the conversation constructive.</a:t>
            </a:r>
            <a:endParaRPr lang="en-US" altLang="ko-KR" sz="20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Conduct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Board of Directors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6934200" cy="4694238"/>
          </a:xfrm>
        </p:spPr>
        <p:txBody>
          <a:bodyPr/>
          <a:lstStyle/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President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- John 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Schmitz (Resigned)</a:t>
            </a:r>
          </a:p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Vice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President - Kristy </a:t>
            </a:r>
            <a:r>
              <a:rPr lang="en-US" altLang="en-US" sz="2800" dirty="0" err="1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Ownby</a:t>
            </a:r>
            <a:endParaRPr lang="en-US" altLang="en-US" sz="2800" dirty="0" smtClean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Treasurer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- Andrew </a:t>
            </a:r>
            <a:r>
              <a:rPr lang="en-US" altLang="en-US" sz="2800" dirty="0" err="1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Micallef</a:t>
            </a:r>
            <a:endParaRPr lang="en-US" altLang="en-US" sz="2800" dirty="0" smtClean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Secretary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- Kelly 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Masters</a:t>
            </a:r>
          </a:p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Director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- Jan 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Simonsen</a:t>
            </a:r>
          </a:p>
          <a:p>
            <a:pPr marL="457200">
              <a:buClr>
                <a:srgbClr val="A9A57C"/>
              </a:buClr>
            </a:pPr>
            <a:endParaRPr lang="en-US" altLang="en-US" sz="2800" dirty="0">
              <a:solidFill>
                <a:srgbClr val="2F2B20"/>
              </a:solidFill>
              <a:latin typeface="18" charset="0"/>
              <a:ea typeface="18" charset="0"/>
              <a:cs typeface="18" charset="0"/>
            </a:endParaRPr>
          </a:p>
          <a:p>
            <a:pPr marL="457200">
              <a:buClr>
                <a:srgbClr val="A9A57C"/>
              </a:buClr>
            </a:pP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The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above board took office on January 1st, 2015 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and served </a:t>
            </a:r>
            <a:r>
              <a:rPr lang="en-US" altLang="en-US" sz="2800" dirty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a two </a:t>
            </a:r>
            <a:r>
              <a:rPr lang="en-US" altLang="en-US" sz="2800" dirty="0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year </a:t>
            </a:r>
            <a:r>
              <a:rPr lang="en-US" altLang="en-US" sz="2800" dirty="0" err="1" smtClean="0">
                <a:solidFill>
                  <a:srgbClr val="2F2B20"/>
                </a:solidFill>
                <a:latin typeface="18" charset="0"/>
                <a:ea typeface="18" charset="0"/>
                <a:cs typeface="18" charset="0"/>
              </a:rPr>
              <a:t>term.</a:t>
            </a:r>
            <a:r>
              <a:rPr lang="en-US" altLang="en-US" sz="2000" dirty="0" err="1" smtClean="0"/>
              <a:t>spectful</a:t>
            </a:r>
            <a:r>
              <a:rPr lang="en-US" altLang="en-US" sz="2000" dirty="0" smtClean="0"/>
              <a:t> and keep the conversation constructive.</a:t>
            </a:r>
            <a:endParaRPr lang="en-US" altLang="ko-KR" sz="20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0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Mission Statement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6934200" cy="4694238"/>
          </a:xfrm>
        </p:spPr>
        <p:txBody>
          <a:bodyPr/>
          <a:lstStyle/>
          <a:p>
            <a:pPr marL="114300" lvl="0" indent="0" algn="ctr">
              <a:buClr>
                <a:srgbClr val="A9A57C"/>
              </a:buClr>
              <a:buNone/>
            </a:pPr>
            <a:r>
              <a:rPr lang="en-US" altLang="en-US" sz="2000" dirty="0" smtClean="0"/>
              <a:t>.</a:t>
            </a:r>
          </a:p>
          <a:p>
            <a:pPr marL="114300" lvl="0" indent="0" algn="ctr">
              <a:buClr>
                <a:srgbClr val="A9A57C"/>
              </a:buClr>
              <a:buNone/>
            </a:pPr>
            <a:endParaRPr lang="en-US" altLang="en-US" sz="2000" i="1" dirty="0">
              <a:solidFill>
                <a:srgbClr val="2F2B20"/>
              </a:solidFill>
              <a:latin typeface="Angsana New" charset="0"/>
              <a:ea typeface="Cambria Math" charset="0"/>
              <a:cs typeface="Angsana New" charset="0"/>
            </a:endParaRPr>
          </a:p>
          <a:p>
            <a:pPr marL="114300" lvl="0" indent="0" algn="ctr">
              <a:buClr>
                <a:srgbClr val="A9A57C"/>
              </a:buClr>
              <a:buNone/>
            </a:pPr>
            <a:endParaRPr lang="en-US" altLang="en-US" sz="2000" i="1" dirty="0" smtClean="0">
              <a:solidFill>
                <a:srgbClr val="2F2B20"/>
              </a:solidFill>
              <a:latin typeface="Angsana New" charset="0"/>
              <a:ea typeface="Cambria Math" charset="0"/>
              <a:cs typeface="Angsana New" charset="0"/>
            </a:endParaRPr>
          </a:p>
          <a:p>
            <a:pPr marL="114300" lvl="0" indent="0" algn="ctr">
              <a:buClr>
                <a:srgbClr val="A9A57C"/>
              </a:buClr>
              <a:buNone/>
            </a:pPr>
            <a:r>
              <a:rPr lang="en-US" altLang="en-US" sz="4800" i="1" dirty="0" smtClean="0">
                <a:solidFill>
                  <a:srgbClr val="2F2B20"/>
                </a:solidFill>
                <a:latin typeface="Angsana New" charset="0"/>
                <a:ea typeface="Cambria Math" charset="0"/>
                <a:cs typeface="Angsana New" charset="0"/>
              </a:rPr>
              <a:t> </a:t>
            </a:r>
            <a:r>
              <a:rPr lang="en-US" altLang="en-US" i="1" dirty="0" smtClean="0">
                <a:solidFill>
                  <a:srgbClr val="2F2B20"/>
                </a:solidFill>
                <a:latin typeface="Apple Chancery" charset="0"/>
                <a:ea typeface="Apple Chancery" charset="0"/>
                <a:cs typeface="Apple Chancery" charset="0"/>
              </a:rPr>
              <a:t>“To maintain the beauty and services of our community with integrity and transparency.”</a:t>
            </a:r>
          </a:p>
          <a:p>
            <a:pPr marL="114300" indent="0">
              <a:buClr>
                <a:srgbClr val="A9A57C"/>
              </a:buClr>
              <a:buNone/>
            </a:pPr>
            <a:endParaRPr lang="en-US" altLang="ko-KR" sz="20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Agenda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219201"/>
            <a:ext cx="3429000" cy="4694238"/>
          </a:xfrm>
        </p:spPr>
        <p:txBody>
          <a:bodyPr/>
          <a:lstStyle/>
          <a:p>
            <a:pPr marL="457200">
              <a:buClr>
                <a:srgbClr val="A9A57C"/>
              </a:buClr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Profit &amp; Loss</a:t>
            </a:r>
          </a:p>
          <a:p>
            <a:pPr marL="457200">
              <a:buClr>
                <a:srgbClr val="A9A57C"/>
              </a:buClr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Dues</a:t>
            </a: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/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Late Fees</a:t>
            </a:r>
          </a:p>
          <a:p>
            <a:pPr marL="457200">
              <a:buClr>
                <a:srgbClr val="A9A57C"/>
              </a:buClr>
            </a:pP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Budget</a:t>
            </a:r>
          </a:p>
          <a:p>
            <a:pPr marL="457200">
              <a:buClr>
                <a:srgbClr val="A9A57C"/>
              </a:buClr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Election</a:t>
            </a:r>
          </a:p>
          <a:p>
            <a:pPr marL="114300" indent="0">
              <a:buClr>
                <a:srgbClr val="A9A57C"/>
              </a:buClr>
              <a:buNone/>
            </a:pPr>
            <a:endParaRPr lang="en-US" altLang="ko-KR" sz="24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 marL="114300" indent="0">
              <a:buClr>
                <a:srgbClr val="A9A57C"/>
              </a:buClr>
              <a:buNone/>
            </a:pPr>
            <a:endParaRPr lang="en-US" altLang="ko-KR" sz="24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4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6531"/>
            <a:ext cx="5781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Dues &amp; Late Fees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6934200" cy="46942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Dues invoices will be mailed out the first full week of December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and are due by March 1</a:t>
            </a:r>
            <a:r>
              <a:rPr lang="en-US" altLang="ko-KR" sz="2000" baseline="30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altLang="ko-KR" sz="20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Dues will increase to $200.00 annually to cover the cost of enhancements to the common areas.</a:t>
            </a:r>
            <a:endParaRPr lang="en-US" altLang="ko-KR" sz="2000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2000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From March 2</a:t>
            </a:r>
            <a:r>
              <a:rPr lang="en-US" altLang="ko-KR" sz="2000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nd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 to April 1</a:t>
            </a:r>
            <a:r>
              <a:rPr lang="en-US" altLang="ko-KR" sz="2000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 the payment due with late fee will increase to $</a:t>
            </a: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225.00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altLang="ko-KR" sz="2000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From April 2</a:t>
            </a:r>
            <a:r>
              <a:rPr lang="en-US" altLang="ko-KR" sz="2000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nd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 to May 1</a:t>
            </a:r>
            <a:r>
              <a:rPr lang="en-US" altLang="ko-KR" sz="2000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r>
              <a:rPr lang="en-US" altLang="ko-KR" sz="2000" dirty="0">
                <a:solidFill>
                  <a:schemeClr val="tx1"/>
                </a:solidFill>
                <a:latin typeface="18" charset="0"/>
                <a:ea typeface="굴림" charset="0"/>
              </a:rPr>
              <a:t> the payment due with late fees will increase to $250.00</a:t>
            </a:r>
            <a:r>
              <a:rPr lang="en-US" altLang="ko-KR" sz="20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.</a:t>
            </a:r>
            <a:endParaRPr lang="en-US" altLang="ko-KR" sz="2000" dirty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11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21409"/>
            <a:ext cx="59309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0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6934200" cy="715963"/>
          </a:xfrm>
        </p:spPr>
        <p:txBody>
          <a:bodyPr/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  <a:latin typeface="Apple Chancery" charset="0"/>
                <a:ea typeface="Apple Chancery" charset="0"/>
                <a:cs typeface="Apple Chancery" charset="0"/>
              </a:rPr>
              <a:t>Candidates for Election</a:t>
            </a:r>
            <a:endParaRPr lang="en-US" altLang="en-US" sz="3600" dirty="0">
              <a:solidFill>
                <a:schemeClr val="tx1"/>
              </a:solidFill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6934200" cy="54101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Kristy Ownby (Vice President)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Kelly Masters (Secretary)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Jan Simonsen (Director)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Rachel </a:t>
            </a:r>
            <a:r>
              <a:rPr lang="en-US" altLang="ko-KR" sz="2800" dirty="0" err="1" smtClean="0">
                <a:solidFill>
                  <a:schemeClr val="tx1"/>
                </a:solidFill>
                <a:latin typeface="18" charset="0"/>
                <a:ea typeface="굴림" charset="0"/>
              </a:rPr>
              <a:t>Rost</a:t>
            </a:r>
            <a:endParaRPr lang="en-US" altLang="ko-KR" sz="28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Jessica Edwards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Jeff </a:t>
            </a:r>
            <a:r>
              <a:rPr lang="en-US" altLang="ko-KR" sz="2800" dirty="0" err="1" smtClean="0">
                <a:solidFill>
                  <a:schemeClr val="tx1"/>
                </a:solidFill>
                <a:latin typeface="18" charset="0"/>
                <a:ea typeface="굴림" charset="0"/>
              </a:rPr>
              <a:t>Brender</a:t>
            </a:r>
            <a:endParaRPr lang="en-US" altLang="ko-KR" sz="28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2800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Positions will be appointed by the 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board after the election.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President</a:t>
            </a: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, Secretary &amp; Treasurer 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positions will serve </a:t>
            </a: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2 year 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terms.</a:t>
            </a:r>
          </a:p>
          <a:p>
            <a:pPr>
              <a:lnSpc>
                <a:spcPct val="80000"/>
              </a:lnSpc>
            </a:pP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The two Director positions </a:t>
            </a: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will 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serve </a:t>
            </a:r>
            <a:r>
              <a:rPr lang="en-US" altLang="ko-KR" sz="2800" dirty="0">
                <a:solidFill>
                  <a:schemeClr val="tx1"/>
                </a:solidFill>
                <a:latin typeface="18" charset="0"/>
                <a:ea typeface="굴림" charset="0"/>
              </a:rPr>
              <a:t>1 year terms</a:t>
            </a:r>
            <a:r>
              <a:rPr lang="en-US" altLang="ko-KR" sz="2800" dirty="0" smtClean="0">
                <a:solidFill>
                  <a:schemeClr val="tx1"/>
                </a:solidFill>
                <a:latin typeface="18" charset="0"/>
                <a:ea typeface="굴림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US" altLang="ko-KR" sz="2000" dirty="0" smtClean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2000" dirty="0">
              <a:solidFill>
                <a:schemeClr val="tx1"/>
              </a:solidFill>
              <a:latin typeface="18" charset="0"/>
              <a:ea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9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powerpoint-template-24 10">
      <a:dk1>
        <a:srgbClr val="4D4D4D"/>
      </a:dk1>
      <a:lt1>
        <a:srgbClr val="FFFFFF"/>
      </a:lt1>
      <a:dk2>
        <a:srgbClr val="4D4D4D"/>
      </a:dk2>
      <a:lt2>
        <a:srgbClr val="DD6705"/>
      </a:lt2>
      <a:accent1>
        <a:srgbClr val="EB8B09"/>
      </a:accent1>
      <a:accent2>
        <a:srgbClr val="F5A437"/>
      </a:accent2>
      <a:accent3>
        <a:srgbClr val="FFFFFF"/>
      </a:accent3>
      <a:accent4>
        <a:srgbClr val="404040"/>
      </a:accent4>
      <a:accent5>
        <a:srgbClr val="F3C4AA"/>
      </a:accent5>
      <a:accent6>
        <a:srgbClr val="DE9431"/>
      </a:accent6>
      <a:hlink>
        <a:srgbClr val="FAB550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E5930D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CF850B"/>
        </a:accent6>
        <a:hlink>
          <a:srgbClr val="F99F1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D6705"/>
        </a:lt2>
        <a:accent1>
          <a:srgbClr val="EB8B09"/>
        </a:accent1>
        <a:accent2>
          <a:srgbClr val="F5A437"/>
        </a:accent2>
        <a:accent3>
          <a:srgbClr val="FFFFFF"/>
        </a:accent3>
        <a:accent4>
          <a:srgbClr val="404040"/>
        </a:accent4>
        <a:accent5>
          <a:srgbClr val="F3C4AA"/>
        </a:accent5>
        <a:accent6>
          <a:srgbClr val="DE9431"/>
        </a:accent6>
        <a:hlink>
          <a:srgbClr val="FAB55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1143</TotalTime>
  <Words>284</Words>
  <Application>Microsoft Office PowerPoint</Application>
  <PresentationFormat>On-screen Show (4:3)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18</vt:lpstr>
      <vt:lpstr>Angsana New</vt:lpstr>
      <vt:lpstr>Apple Chancery</vt:lpstr>
      <vt:lpstr>Arial</vt:lpstr>
      <vt:lpstr>Cambria Math</vt:lpstr>
      <vt:lpstr>굴림</vt:lpstr>
      <vt:lpstr>Microsoft Sans Serif</vt:lpstr>
      <vt:lpstr>powerpoint-template-24</vt:lpstr>
      <vt:lpstr>Annual Fall Meeting 2016</vt:lpstr>
      <vt:lpstr>Conduct</vt:lpstr>
      <vt:lpstr>Board of Directors</vt:lpstr>
      <vt:lpstr>Mission Statement</vt:lpstr>
      <vt:lpstr>Agenda</vt:lpstr>
      <vt:lpstr>PowerPoint Presentation</vt:lpstr>
      <vt:lpstr>Dues &amp; Late Fees</vt:lpstr>
      <vt:lpstr>PowerPoint Presentation</vt:lpstr>
      <vt:lpstr>Candidates for 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Jan-Michael Simonsen</dc:creator>
  <cp:lastModifiedBy>Rachel Rost</cp:lastModifiedBy>
  <cp:revision>55</cp:revision>
  <dcterms:created xsi:type="dcterms:W3CDTF">2015-11-11T00:53:41Z</dcterms:created>
  <dcterms:modified xsi:type="dcterms:W3CDTF">2017-06-09T15:46:35Z</dcterms:modified>
</cp:coreProperties>
</file>